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86" r:id="rId1"/>
  </p:sldMasterIdLst>
  <p:sldIdLst>
    <p:sldId id="256" r:id="rId2"/>
    <p:sldId id="257" r:id="rId3"/>
    <p:sldId id="261" r:id="rId4"/>
    <p:sldId id="258" r:id="rId5"/>
    <p:sldId id="262" r:id="rId6"/>
    <p:sldId id="259" r:id="rId7"/>
    <p:sldId id="260" r:id="rId8"/>
    <p:sldId id="268" r:id="rId9"/>
    <p:sldId id="266" r:id="rId10"/>
    <p:sldId id="269" r:id="rId11"/>
    <p:sldId id="267" r:id="rId12"/>
    <p:sldId id="264" r:id="rId1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Stijl, thema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5"/>
    <p:restoredTop sz="94613"/>
  </p:normalViewPr>
  <p:slideViewPr>
    <p:cSldViewPr snapToGrid="0" snapToObjects="1">
      <p:cViewPr>
        <p:scale>
          <a:sx n="76" d="100"/>
          <a:sy n="76" d="100"/>
        </p:scale>
        <p:origin x="352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sem/Desktop/Heuristieken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Users/sem/Desktop/Heuristieken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nl-NL" sz="4400"/>
              <a:t>Cargolist 1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>
        <c:manualLayout>
          <c:layoutTarget val="inner"/>
          <c:xMode val="edge"/>
          <c:yMode val="edge"/>
          <c:x val="0.0415048530533653"/>
          <c:y val="0.139641646489104"/>
          <c:w val="0.935177048709398"/>
          <c:h val="0.822443804693905"/>
        </c:manualLayout>
      </c:layout>
      <c:scatterChart>
        <c:scatterStyle val="lineMarker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Blad1!$F$2:$F$19</c:f>
              <c:numCache>
                <c:formatCode>General</c:formatCode>
                <c:ptCount val="18"/>
                <c:pt idx="0">
                  <c:v>0.0</c:v>
                </c:pt>
                <c:pt idx="1">
                  <c:v>3.0</c:v>
                </c:pt>
                <c:pt idx="2">
                  <c:v>4.0</c:v>
                </c:pt>
                <c:pt idx="3">
                  <c:v>522.0</c:v>
                </c:pt>
                <c:pt idx="4">
                  <c:v>877.0</c:v>
                </c:pt>
                <c:pt idx="5">
                  <c:v>1609.0</c:v>
                </c:pt>
                <c:pt idx="6">
                  <c:v>1714.0</c:v>
                </c:pt>
                <c:pt idx="7">
                  <c:v>2074.0</c:v>
                </c:pt>
                <c:pt idx="8">
                  <c:v>4576.0</c:v>
                </c:pt>
                <c:pt idx="9">
                  <c:v>6382.0</c:v>
                </c:pt>
                <c:pt idx="10">
                  <c:v>26204.0</c:v>
                </c:pt>
                <c:pt idx="11">
                  <c:v>342270.0</c:v>
                </c:pt>
                <c:pt idx="12">
                  <c:v>427678.0</c:v>
                </c:pt>
                <c:pt idx="13">
                  <c:v>628386.0</c:v>
                </c:pt>
                <c:pt idx="14">
                  <c:v>816945.0</c:v>
                </c:pt>
                <c:pt idx="15">
                  <c:v>2.188208E6</c:v>
                </c:pt>
                <c:pt idx="16">
                  <c:v>1.0741731E7</c:v>
                </c:pt>
                <c:pt idx="17">
                  <c:v>2.902898E7</c:v>
                </c:pt>
              </c:numCache>
            </c:numRef>
          </c:xVal>
          <c:yVal>
            <c:numRef>
              <c:f>Blad1!$G$2:$G$19</c:f>
              <c:numCache>
                <c:formatCode>General</c:formatCode>
                <c:ptCount val="18"/>
                <c:pt idx="0">
                  <c:v>4278.0</c:v>
                </c:pt>
                <c:pt idx="1">
                  <c:v>4278.0</c:v>
                </c:pt>
                <c:pt idx="2">
                  <c:v>4151.0</c:v>
                </c:pt>
                <c:pt idx="3">
                  <c:v>4151.0</c:v>
                </c:pt>
                <c:pt idx="4">
                  <c:v>3651.0</c:v>
                </c:pt>
                <c:pt idx="5">
                  <c:v>3614.0</c:v>
                </c:pt>
                <c:pt idx="6">
                  <c:v>3614.0</c:v>
                </c:pt>
                <c:pt idx="7">
                  <c:v>3614.0</c:v>
                </c:pt>
                <c:pt idx="8">
                  <c:v>3520.0</c:v>
                </c:pt>
                <c:pt idx="9">
                  <c:v>3520.0</c:v>
                </c:pt>
                <c:pt idx="10">
                  <c:v>3466.0</c:v>
                </c:pt>
                <c:pt idx="11">
                  <c:v>3466.0</c:v>
                </c:pt>
                <c:pt idx="12">
                  <c:v>3410.0</c:v>
                </c:pt>
                <c:pt idx="13">
                  <c:v>3337.0</c:v>
                </c:pt>
                <c:pt idx="14">
                  <c:v>3337.0</c:v>
                </c:pt>
                <c:pt idx="15">
                  <c:v>3311.0</c:v>
                </c:pt>
                <c:pt idx="16">
                  <c:v>3300.0</c:v>
                </c:pt>
                <c:pt idx="17">
                  <c:v>3281.0</c:v>
                </c:pt>
              </c:numCache>
            </c:numRef>
          </c:yVal>
          <c:smooth val="0"/>
        </c:ser>
        <c:ser>
          <c:idx val="1"/>
          <c:order val="1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Blad1!$F$2:$F$19</c:f>
              <c:numCache>
                <c:formatCode>General</c:formatCode>
                <c:ptCount val="18"/>
                <c:pt idx="0">
                  <c:v>0.0</c:v>
                </c:pt>
                <c:pt idx="1">
                  <c:v>3.0</c:v>
                </c:pt>
                <c:pt idx="2">
                  <c:v>4.0</c:v>
                </c:pt>
                <c:pt idx="3">
                  <c:v>522.0</c:v>
                </c:pt>
                <c:pt idx="4">
                  <c:v>877.0</c:v>
                </c:pt>
                <c:pt idx="5">
                  <c:v>1609.0</c:v>
                </c:pt>
                <c:pt idx="6">
                  <c:v>1714.0</c:v>
                </c:pt>
                <c:pt idx="7">
                  <c:v>2074.0</c:v>
                </c:pt>
                <c:pt idx="8">
                  <c:v>4576.0</c:v>
                </c:pt>
                <c:pt idx="9">
                  <c:v>6382.0</c:v>
                </c:pt>
                <c:pt idx="10">
                  <c:v>26204.0</c:v>
                </c:pt>
                <c:pt idx="11">
                  <c:v>342270.0</c:v>
                </c:pt>
                <c:pt idx="12">
                  <c:v>427678.0</c:v>
                </c:pt>
                <c:pt idx="13">
                  <c:v>628386.0</c:v>
                </c:pt>
                <c:pt idx="14">
                  <c:v>816945.0</c:v>
                </c:pt>
                <c:pt idx="15">
                  <c:v>2.188208E6</c:v>
                </c:pt>
                <c:pt idx="16">
                  <c:v>1.0741731E7</c:v>
                </c:pt>
                <c:pt idx="17">
                  <c:v>2.902898E7</c:v>
                </c:pt>
              </c:numCache>
            </c:numRef>
          </c:xVal>
          <c:yVal>
            <c:numRef>
              <c:f>Blad1!$H$2:$H$19</c:f>
              <c:numCache>
                <c:formatCode>General</c:formatCode>
                <c:ptCount val="18"/>
                <c:pt idx="0">
                  <c:v>3527.0</c:v>
                </c:pt>
                <c:pt idx="1">
                  <c:v>3484.0</c:v>
                </c:pt>
                <c:pt idx="2">
                  <c:v>3484.0</c:v>
                </c:pt>
                <c:pt idx="3">
                  <c:v>3368.0</c:v>
                </c:pt>
                <c:pt idx="4">
                  <c:v>3368.0</c:v>
                </c:pt>
                <c:pt idx="5">
                  <c:v>3368.0</c:v>
                </c:pt>
                <c:pt idx="6">
                  <c:v>3304.0</c:v>
                </c:pt>
                <c:pt idx="7">
                  <c:v>3260.0</c:v>
                </c:pt>
                <c:pt idx="8">
                  <c:v>3260.0</c:v>
                </c:pt>
                <c:pt idx="9">
                  <c:v>3249.0</c:v>
                </c:pt>
                <c:pt idx="10">
                  <c:v>3249.0</c:v>
                </c:pt>
                <c:pt idx="11">
                  <c:v>3099.0</c:v>
                </c:pt>
                <c:pt idx="12">
                  <c:v>3099.0</c:v>
                </c:pt>
                <c:pt idx="13">
                  <c:v>3099.0</c:v>
                </c:pt>
                <c:pt idx="14">
                  <c:v>3094.0</c:v>
                </c:pt>
                <c:pt idx="15">
                  <c:v>3094.0</c:v>
                </c:pt>
                <c:pt idx="16">
                  <c:v>3094.0</c:v>
                </c:pt>
                <c:pt idx="17">
                  <c:v>3094.0</c:v>
                </c:pt>
              </c:numCache>
            </c:numRef>
          </c:yVal>
          <c:smooth val="0"/>
        </c:ser>
        <c:ser>
          <c:idx val="2"/>
          <c:order val="2"/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Blad1!$F$2:$F$19</c:f>
              <c:numCache>
                <c:formatCode>General</c:formatCode>
                <c:ptCount val="18"/>
                <c:pt idx="0">
                  <c:v>0.0</c:v>
                </c:pt>
                <c:pt idx="1">
                  <c:v>3.0</c:v>
                </c:pt>
                <c:pt idx="2">
                  <c:v>4.0</c:v>
                </c:pt>
                <c:pt idx="3">
                  <c:v>522.0</c:v>
                </c:pt>
                <c:pt idx="4">
                  <c:v>877.0</c:v>
                </c:pt>
                <c:pt idx="5">
                  <c:v>1609.0</c:v>
                </c:pt>
                <c:pt idx="6">
                  <c:v>1714.0</c:v>
                </c:pt>
                <c:pt idx="7">
                  <c:v>2074.0</c:v>
                </c:pt>
                <c:pt idx="8">
                  <c:v>4576.0</c:v>
                </c:pt>
                <c:pt idx="9">
                  <c:v>6382.0</c:v>
                </c:pt>
                <c:pt idx="10">
                  <c:v>26204.0</c:v>
                </c:pt>
                <c:pt idx="11">
                  <c:v>342270.0</c:v>
                </c:pt>
                <c:pt idx="12">
                  <c:v>427678.0</c:v>
                </c:pt>
                <c:pt idx="13">
                  <c:v>628386.0</c:v>
                </c:pt>
                <c:pt idx="14">
                  <c:v>816945.0</c:v>
                </c:pt>
                <c:pt idx="15">
                  <c:v>2.188208E6</c:v>
                </c:pt>
                <c:pt idx="16">
                  <c:v>1.0741731E7</c:v>
                </c:pt>
                <c:pt idx="17">
                  <c:v>2.902898E7</c:v>
                </c:pt>
              </c:numCache>
            </c:numRef>
          </c:xVal>
          <c:yVal>
            <c:numRef>
              <c:f>Blad1!$I$2:$I$19</c:f>
              <c:numCache>
                <c:formatCode>General</c:formatCode>
                <c:ptCount val="18"/>
                <c:pt idx="0">
                  <c:v>3840.0</c:v>
                </c:pt>
                <c:pt idx="1">
                  <c:v>3840.0</c:v>
                </c:pt>
                <c:pt idx="2">
                  <c:v>3840.0</c:v>
                </c:pt>
                <c:pt idx="3">
                  <c:v>3840.0</c:v>
                </c:pt>
                <c:pt idx="4">
                  <c:v>3840.0</c:v>
                </c:pt>
                <c:pt idx="5">
                  <c:v>3840.0</c:v>
                </c:pt>
                <c:pt idx="6">
                  <c:v>3840.0</c:v>
                </c:pt>
                <c:pt idx="7">
                  <c:v>3840.0</c:v>
                </c:pt>
                <c:pt idx="8">
                  <c:v>3840.0</c:v>
                </c:pt>
                <c:pt idx="9">
                  <c:v>3840.0</c:v>
                </c:pt>
                <c:pt idx="10">
                  <c:v>3840.0</c:v>
                </c:pt>
                <c:pt idx="11">
                  <c:v>3840.0</c:v>
                </c:pt>
                <c:pt idx="12">
                  <c:v>3840.0</c:v>
                </c:pt>
                <c:pt idx="13">
                  <c:v>3840.0</c:v>
                </c:pt>
                <c:pt idx="14">
                  <c:v>3840.0</c:v>
                </c:pt>
                <c:pt idx="15">
                  <c:v>3840.0</c:v>
                </c:pt>
                <c:pt idx="16">
                  <c:v>3840.0</c:v>
                </c:pt>
                <c:pt idx="17">
                  <c:v>3840.0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6622560"/>
        <c:axId val="-2076351696"/>
      </c:scatterChart>
      <c:valAx>
        <c:axId val="-2076622560"/>
        <c:scaling>
          <c:orientation val="minMax"/>
          <c:max val="350000.0"/>
        </c:scaling>
        <c:delete val="0"/>
        <c:axPos val="b"/>
        <c:majorGridlines>
          <c:spPr>
            <a:ln w="6350" cap="flat" cmpd="sng" algn="ctr">
              <a:solidFill>
                <a:schemeClr val="dk1"/>
              </a:solidFill>
              <a:prstDash val="solid"/>
              <a:miter lim="800000"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2076351696"/>
        <c:crosses val="autoZero"/>
        <c:crossBetween val="midCat"/>
      </c:valAx>
      <c:valAx>
        <c:axId val="-2076351696"/>
        <c:scaling>
          <c:orientation val="minMax"/>
          <c:min val="3000.0"/>
        </c:scaling>
        <c:delete val="0"/>
        <c:axPos val="l"/>
        <c:majorGridlines>
          <c:spPr>
            <a:ln w="6350" cap="flat" cmpd="sng" algn="ctr">
              <a:solidFill>
                <a:schemeClr val="dk1"/>
              </a:solidFill>
              <a:prstDash val="solid"/>
              <a:miter lim="800000"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2076622560"/>
        <c:crosses val="autoZero"/>
        <c:crossBetween val="midCat"/>
      </c:valAx>
      <c:spPr>
        <a:noFill/>
        <a:ln w="1905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400"/>
              <a:t>Cargolist 2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Blad1!$F$26:$F$38</c:f>
              <c:numCache>
                <c:formatCode>General</c:formatCode>
                <c:ptCount val="13"/>
                <c:pt idx="0">
                  <c:v>0.0</c:v>
                </c:pt>
                <c:pt idx="1">
                  <c:v>1.0</c:v>
                </c:pt>
                <c:pt idx="2">
                  <c:v>4.0</c:v>
                </c:pt>
                <c:pt idx="3">
                  <c:v>83.0</c:v>
                </c:pt>
                <c:pt idx="4">
                  <c:v>280.0</c:v>
                </c:pt>
                <c:pt idx="5">
                  <c:v>540.0</c:v>
                </c:pt>
                <c:pt idx="6">
                  <c:v>715.0</c:v>
                </c:pt>
                <c:pt idx="7">
                  <c:v>2564.0</c:v>
                </c:pt>
                <c:pt idx="8">
                  <c:v>14186.0</c:v>
                </c:pt>
                <c:pt idx="9">
                  <c:v>613900.0</c:v>
                </c:pt>
                <c:pt idx="10">
                  <c:v>1.3024308E7</c:v>
                </c:pt>
                <c:pt idx="11">
                  <c:v>3.7107424E7</c:v>
                </c:pt>
                <c:pt idx="12">
                  <c:v>5.4826208E7</c:v>
                </c:pt>
              </c:numCache>
            </c:numRef>
          </c:xVal>
          <c:yVal>
            <c:numRef>
              <c:f>Blad1!$G$26:$G$38</c:f>
              <c:numCache>
                <c:formatCode>General</c:formatCode>
                <c:ptCount val="13"/>
                <c:pt idx="0">
                  <c:v>6002.0</c:v>
                </c:pt>
                <c:pt idx="1">
                  <c:v>6002.0</c:v>
                </c:pt>
                <c:pt idx="2">
                  <c:v>5381.0</c:v>
                </c:pt>
                <c:pt idx="3">
                  <c:v>5381.0</c:v>
                </c:pt>
                <c:pt idx="4">
                  <c:v>5381.0</c:v>
                </c:pt>
                <c:pt idx="5">
                  <c:v>5050.0</c:v>
                </c:pt>
                <c:pt idx="6">
                  <c:v>5015.0</c:v>
                </c:pt>
                <c:pt idx="7">
                  <c:v>5015.0</c:v>
                </c:pt>
                <c:pt idx="8">
                  <c:v>4645.0</c:v>
                </c:pt>
                <c:pt idx="9">
                  <c:v>4546.0</c:v>
                </c:pt>
                <c:pt idx="10">
                  <c:v>4443.0</c:v>
                </c:pt>
                <c:pt idx="11">
                  <c:v>4429.0</c:v>
                </c:pt>
                <c:pt idx="12">
                  <c:v>4417.0</c:v>
                </c:pt>
              </c:numCache>
            </c:numRef>
          </c:yVal>
          <c:smooth val="0"/>
        </c:ser>
        <c:ser>
          <c:idx val="1"/>
          <c:order val="1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Blad1!$F$26:$F$38</c:f>
              <c:numCache>
                <c:formatCode>General</c:formatCode>
                <c:ptCount val="13"/>
                <c:pt idx="0">
                  <c:v>0.0</c:v>
                </c:pt>
                <c:pt idx="1">
                  <c:v>1.0</c:v>
                </c:pt>
                <c:pt idx="2">
                  <c:v>4.0</c:v>
                </c:pt>
                <c:pt idx="3">
                  <c:v>83.0</c:v>
                </c:pt>
                <c:pt idx="4">
                  <c:v>280.0</c:v>
                </c:pt>
                <c:pt idx="5">
                  <c:v>540.0</c:v>
                </c:pt>
                <c:pt idx="6">
                  <c:v>715.0</c:v>
                </c:pt>
                <c:pt idx="7">
                  <c:v>2564.0</c:v>
                </c:pt>
                <c:pt idx="8">
                  <c:v>14186.0</c:v>
                </c:pt>
                <c:pt idx="9">
                  <c:v>613900.0</c:v>
                </c:pt>
                <c:pt idx="10">
                  <c:v>1.3024308E7</c:v>
                </c:pt>
                <c:pt idx="11">
                  <c:v>3.7107424E7</c:v>
                </c:pt>
                <c:pt idx="12">
                  <c:v>5.4826208E7</c:v>
                </c:pt>
              </c:numCache>
            </c:numRef>
          </c:xVal>
          <c:yVal>
            <c:numRef>
              <c:f>Blad1!$H$26:$H$38</c:f>
              <c:numCache>
                <c:formatCode>General</c:formatCode>
                <c:ptCount val="13"/>
                <c:pt idx="0">
                  <c:v>4879.0</c:v>
                </c:pt>
                <c:pt idx="1">
                  <c:v>4616.0</c:v>
                </c:pt>
                <c:pt idx="2">
                  <c:v>4616.0</c:v>
                </c:pt>
                <c:pt idx="3">
                  <c:v>4131.0</c:v>
                </c:pt>
                <c:pt idx="4">
                  <c:v>4031.0</c:v>
                </c:pt>
                <c:pt idx="5">
                  <c:v>4031.0</c:v>
                </c:pt>
                <c:pt idx="6">
                  <c:v>4031.0</c:v>
                </c:pt>
                <c:pt idx="7">
                  <c:v>3968.0</c:v>
                </c:pt>
                <c:pt idx="8">
                  <c:v>3968.0</c:v>
                </c:pt>
                <c:pt idx="9">
                  <c:v>3968.0</c:v>
                </c:pt>
                <c:pt idx="10">
                  <c:v>3968.0</c:v>
                </c:pt>
                <c:pt idx="11">
                  <c:v>3968.0</c:v>
                </c:pt>
                <c:pt idx="12">
                  <c:v>3968.0</c:v>
                </c:pt>
              </c:numCache>
            </c:numRef>
          </c:yVal>
          <c:smooth val="0"/>
        </c:ser>
        <c:ser>
          <c:idx val="2"/>
          <c:order val="2"/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Blad1!$F$26:$F$38</c:f>
              <c:numCache>
                <c:formatCode>General</c:formatCode>
                <c:ptCount val="13"/>
                <c:pt idx="0">
                  <c:v>0.0</c:v>
                </c:pt>
                <c:pt idx="1">
                  <c:v>1.0</c:v>
                </c:pt>
                <c:pt idx="2">
                  <c:v>4.0</c:v>
                </c:pt>
                <c:pt idx="3">
                  <c:v>83.0</c:v>
                </c:pt>
                <c:pt idx="4">
                  <c:v>280.0</c:v>
                </c:pt>
                <c:pt idx="5">
                  <c:v>540.0</c:v>
                </c:pt>
                <c:pt idx="6">
                  <c:v>715.0</c:v>
                </c:pt>
                <c:pt idx="7">
                  <c:v>2564.0</c:v>
                </c:pt>
                <c:pt idx="8">
                  <c:v>14186.0</c:v>
                </c:pt>
                <c:pt idx="9">
                  <c:v>613900.0</c:v>
                </c:pt>
                <c:pt idx="10">
                  <c:v>1.3024308E7</c:v>
                </c:pt>
                <c:pt idx="11">
                  <c:v>3.7107424E7</c:v>
                </c:pt>
                <c:pt idx="12">
                  <c:v>5.4826208E7</c:v>
                </c:pt>
              </c:numCache>
            </c:numRef>
          </c:xVal>
          <c:yVal>
            <c:numRef>
              <c:f>Blad1!$I$26:$I$38</c:f>
              <c:numCache>
                <c:formatCode>General</c:formatCode>
                <c:ptCount val="13"/>
                <c:pt idx="0">
                  <c:v>6269.0</c:v>
                </c:pt>
                <c:pt idx="1">
                  <c:v>6269.0</c:v>
                </c:pt>
                <c:pt idx="2">
                  <c:v>6269.0</c:v>
                </c:pt>
                <c:pt idx="3">
                  <c:v>6269.0</c:v>
                </c:pt>
                <c:pt idx="4">
                  <c:v>6269.0</c:v>
                </c:pt>
                <c:pt idx="5">
                  <c:v>6269.0</c:v>
                </c:pt>
                <c:pt idx="6">
                  <c:v>6269.0</c:v>
                </c:pt>
                <c:pt idx="7">
                  <c:v>6269.0</c:v>
                </c:pt>
                <c:pt idx="8">
                  <c:v>6269.0</c:v>
                </c:pt>
                <c:pt idx="9">
                  <c:v>6269.0</c:v>
                </c:pt>
                <c:pt idx="10">
                  <c:v>6269.0</c:v>
                </c:pt>
                <c:pt idx="11">
                  <c:v>6269.0</c:v>
                </c:pt>
                <c:pt idx="12">
                  <c:v>6269.0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6714080"/>
        <c:axId val="-2002160080"/>
      </c:scatterChart>
      <c:valAx>
        <c:axId val="-2076714080"/>
        <c:scaling>
          <c:orientation val="minMax"/>
          <c:max val="35000.0"/>
        </c:scaling>
        <c:delete val="0"/>
        <c:axPos val="b"/>
        <c:majorGridlines>
          <c:spPr>
            <a:ln w="6350" cap="flat" cmpd="sng" algn="ctr">
              <a:solidFill>
                <a:schemeClr val="dk1"/>
              </a:solidFill>
              <a:prstDash val="solid"/>
              <a:miter lim="800000"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2002160080"/>
        <c:crosses val="autoZero"/>
        <c:crossBetween val="midCat"/>
      </c:valAx>
      <c:valAx>
        <c:axId val="-2002160080"/>
        <c:scaling>
          <c:orientation val="minMax"/>
          <c:min val="3000.0"/>
        </c:scaling>
        <c:delete val="0"/>
        <c:axPos val="l"/>
        <c:majorGridlines>
          <c:spPr>
            <a:ln w="6350" cap="flat" cmpd="sng" algn="ctr">
              <a:solidFill>
                <a:schemeClr val="dk1"/>
              </a:solidFill>
              <a:prstDash val="solid"/>
              <a:miter lim="800000"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20767140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455018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1946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365479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50936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5320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3221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81466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7581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187183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89995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1734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649770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87" r:id="rId1"/>
    <p:sldLayoutId id="2147484188" r:id="rId2"/>
    <p:sldLayoutId id="2147484189" r:id="rId3"/>
    <p:sldLayoutId id="2147484190" r:id="rId4"/>
    <p:sldLayoutId id="2147484191" r:id="rId5"/>
    <p:sldLayoutId id="2147484192" r:id="rId6"/>
    <p:sldLayoutId id="2147484193" r:id="rId7"/>
    <p:sldLayoutId id="2147484194" r:id="rId8"/>
    <p:sldLayoutId id="2147484195" r:id="rId9"/>
    <p:sldLayoutId id="2147484196" r:id="rId10"/>
    <p:sldLayoutId id="21474841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675467" y="3660775"/>
            <a:ext cx="9144000" cy="2387600"/>
          </a:xfrm>
        </p:spPr>
        <p:txBody>
          <a:bodyPr/>
          <a:lstStyle/>
          <a:p>
            <a:r>
              <a:rPr lang="nl-NL" b="1" dirty="0" smtClean="0"/>
              <a:t>Space </a:t>
            </a:r>
            <a:r>
              <a:rPr lang="nl-NL" b="1" dirty="0" err="1" smtClean="0"/>
              <a:t>Freight</a:t>
            </a:r>
            <a:endParaRPr lang="nl-NL" b="1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6048375"/>
            <a:ext cx="9144000" cy="1655762"/>
          </a:xfrm>
        </p:spPr>
        <p:txBody>
          <a:bodyPr/>
          <a:lstStyle/>
          <a:p>
            <a:r>
              <a:rPr lang="nl-NL" dirty="0" smtClean="0">
                <a:latin typeface="+mj-lt"/>
              </a:rPr>
              <a:t>Wij: Jennifer Buur, Emma Hokken, Sem </a:t>
            </a:r>
            <a:r>
              <a:rPr lang="nl-NL" dirty="0" err="1" smtClean="0">
                <a:latin typeface="+mj-lt"/>
              </a:rPr>
              <a:t>Sturkenboom</a:t>
            </a:r>
            <a:endParaRPr lang="nl-NL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3003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3704702"/>
              </p:ext>
            </p:extLst>
          </p:nvPr>
        </p:nvGraphicFramePr>
        <p:xfrm>
          <a:off x="0" y="0"/>
          <a:ext cx="12192000" cy="6857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05304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Resultaten Cargolijst 3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67471"/>
              </p:ext>
            </p:extLst>
          </p:nvPr>
        </p:nvGraphicFramePr>
        <p:xfrm>
          <a:off x="838200" y="1825625"/>
          <a:ext cx="72324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8681448"/>
              </p:ext>
            </p:extLst>
          </p:nvPr>
        </p:nvGraphicFramePr>
        <p:xfrm>
          <a:off x="838200" y="1825625"/>
          <a:ext cx="10515599" cy="296672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3191933"/>
                <a:gridCol w="3403600"/>
                <a:gridCol w="1388534"/>
                <a:gridCol w="2531532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SpaceCraft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Country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Aantal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Theoretisch minimum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Cygnus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Verne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EU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Progress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Rusland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Kounotori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Japan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TianZhou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China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Dragon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72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60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" name="Tabel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244029"/>
              </p:ext>
            </p:extLst>
          </p:nvPr>
        </p:nvGraphicFramePr>
        <p:xfrm>
          <a:off x="838200" y="5313892"/>
          <a:ext cx="10515600" cy="1112520"/>
        </p:xfrm>
        <a:graphic>
          <a:graphicData uri="http://schemas.openxmlformats.org/drawingml/2006/table">
            <a:tbl>
              <a:tblPr lastRow="1" bandRow="1">
                <a:tableStyleId>{5C22544A-7EE6-4342-B048-85BDC9FD1C3A}</a:tableStyleId>
              </a:tblPr>
              <a:tblGrid>
                <a:gridCol w="3191933"/>
                <a:gridCol w="3403600"/>
                <a:gridCol w="1388534"/>
                <a:gridCol w="2531533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TianZhou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China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Dragon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56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44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kstvak 9"/>
          <p:cNvSpPr txBox="1"/>
          <p:nvPr/>
        </p:nvSpPr>
        <p:spPr>
          <a:xfrm>
            <a:off x="838200" y="4792345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Gebruik zo weinig mogelijk </a:t>
            </a:r>
            <a:r>
              <a:rPr lang="nl-NL" dirty="0" err="1" smtClean="0"/>
              <a:t>SpaceCrafts</a:t>
            </a:r>
            <a:r>
              <a:rPr lang="nl-NL" dirty="0" smtClean="0"/>
              <a:t>, rekening houdend met de politieke </a:t>
            </a:r>
            <a:r>
              <a:rPr lang="nl-NL" dirty="0" err="1" smtClean="0"/>
              <a:t>constraints</a:t>
            </a:r>
            <a:endParaRPr lang="nl-NL" dirty="0"/>
          </a:p>
        </p:txBody>
      </p:sp>
      <p:sp>
        <p:nvSpPr>
          <p:cNvPr id="11" name="Tekstvak 10"/>
          <p:cNvSpPr txBox="1"/>
          <p:nvPr/>
        </p:nvSpPr>
        <p:spPr>
          <a:xfrm>
            <a:off x="838200" y="6426412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Gebruik zo weinig mogelijk </a:t>
            </a:r>
            <a:r>
              <a:rPr lang="nl-NL" dirty="0" err="1" smtClean="0"/>
              <a:t>SpaceCrafts</a:t>
            </a:r>
            <a:r>
              <a:rPr lang="nl-NL" dirty="0" smtClean="0"/>
              <a:t>, zonder rekening te houden met </a:t>
            </a:r>
            <a:r>
              <a:rPr lang="nl-NL" dirty="0" err="1" smtClean="0"/>
              <a:t>constraints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89955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Vragen?</a:t>
            </a:r>
            <a:endParaRPr lang="nl-NL" dirty="0"/>
          </a:p>
        </p:txBody>
      </p:sp>
      <p:sp>
        <p:nvSpPr>
          <p:cNvPr id="8" name="Tijdelijke aanduiding voor inhoud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altLang="nl-N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858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Case introductie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ISS ruimtevaartstation</a:t>
            </a:r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Vullen van </a:t>
            </a:r>
            <a:r>
              <a:rPr lang="nl-NL" dirty="0" err="1" smtClean="0"/>
              <a:t>SpaceCrafts</a:t>
            </a:r>
            <a:r>
              <a:rPr lang="nl-NL" dirty="0" smtClean="0"/>
              <a:t> die vertrekken naar het ruimtevaartstation waarbij gelet moet worden op gewicht en ruimte restricties per </a:t>
            </a:r>
            <a:r>
              <a:rPr lang="nl-NL" dirty="0" err="1" smtClean="0"/>
              <a:t>SpaceCraft</a:t>
            </a:r>
            <a:endParaRPr lang="nl-NL" dirty="0" smtClean="0"/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Verschillende </a:t>
            </a:r>
            <a:r>
              <a:rPr lang="nl-NL" dirty="0" err="1" smtClean="0"/>
              <a:t>Cargolists</a:t>
            </a:r>
            <a:r>
              <a:rPr lang="nl-NL" dirty="0" smtClean="0"/>
              <a:t> moeten zo </a:t>
            </a:r>
            <a:r>
              <a:rPr lang="nl-NL" dirty="0" err="1" smtClean="0"/>
              <a:t>efficient</a:t>
            </a:r>
            <a:r>
              <a:rPr lang="nl-NL" dirty="0" smtClean="0"/>
              <a:t> mogelijk bij het ruimtestation terecht komen</a:t>
            </a:r>
          </a:p>
          <a:p>
            <a:endParaRPr lang="nl-NL" dirty="0"/>
          </a:p>
          <a:p>
            <a:endParaRPr lang="nl-NL" dirty="0" smtClean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614863" y="1731060"/>
            <a:ext cx="3011868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altLang="nl-N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2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StateSpace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Spacecrafts</a:t>
            </a:r>
            <a:r>
              <a:rPr lang="nl-NL" dirty="0" smtClean="0"/>
              <a:t> ^ cargolist items</a:t>
            </a:r>
          </a:p>
          <a:p>
            <a:endParaRPr lang="nl-NL" dirty="0"/>
          </a:p>
          <a:p>
            <a:r>
              <a:rPr lang="nl-NL" dirty="0" smtClean="0"/>
              <a:t>Eerste opdracht: 4^98</a:t>
            </a:r>
          </a:p>
          <a:p>
            <a:r>
              <a:rPr lang="nl-NL" dirty="0" smtClean="0"/>
              <a:t>Laatste opdracht: 72^1250</a:t>
            </a:r>
          </a:p>
          <a:p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164102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Opdrachten en restricties</a:t>
            </a:r>
            <a:endParaRPr lang="nl-NL" dirty="0"/>
          </a:p>
        </p:txBody>
      </p:sp>
      <p:sp>
        <p:nvSpPr>
          <p:cNvPr id="6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4804298"/>
            <a:ext cx="10515600" cy="1892969"/>
          </a:xfrm>
        </p:spPr>
        <p:txBody>
          <a:bodyPr>
            <a:normAutofit/>
          </a:bodyPr>
          <a:lstStyle/>
          <a:p>
            <a:r>
              <a:rPr lang="nl-NL" smtClean="0"/>
              <a:t>Gewichtscapaciteit</a:t>
            </a:r>
          </a:p>
          <a:p>
            <a:r>
              <a:rPr lang="nl-NL" dirty="0" smtClean="0"/>
              <a:t>Gewichts- en volumecapaciteit</a:t>
            </a:r>
          </a:p>
          <a:p>
            <a:r>
              <a:rPr lang="nl-NL" dirty="0" smtClean="0"/>
              <a:t>Politieke </a:t>
            </a:r>
            <a:r>
              <a:rPr lang="nl-NL" dirty="0" err="1" smtClean="0"/>
              <a:t>contstraints</a:t>
            </a:r>
            <a:endParaRPr lang="nl-NL" dirty="0" smtClean="0"/>
          </a:p>
          <a:p>
            <a:endParaRPr lang="nl-NL" dirty="0" smtClean="0"/>
          </a:p>
        </p:txBody>
      </p:sp>
      <p:graphicFrame>
        <p:nvGraphicFramePr>
          <p:cNvPr id="11" name="Tabel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1339515"/>
              </p:ext>
            </p:extLst>
          </p:nvPr>
        </p:nvGraphicFramePr>
        <p:xfrm>
          <a:off x="838198" y="1731524"/>
          <a:ext cx="987792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1079"/>
                <a:gridCol w="1713338"/>
                <a:gridCol w="1723922"/>
                <a:gridCol w="1869021"/>
                <a:gridCol w="245056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Ruimteschip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Land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Organisatie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Capaciteit KG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Capaciteit M3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Cygnus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NASA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2000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18.9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Verne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EU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ESA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2300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13.1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Progress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Rusland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RFSA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2400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7.6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Kounotori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Japan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JAEA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5200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el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42605"/>
              </p:ext>
            </p:extLst>
          </p:nvPr>
        </p:nvGraphicFramePr>
        <p:xfrm>
          <a:off x="838199" y="3824171"/>
          <a:ext cx="9877927" cy="7416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121079"/>
                <a:gridCol w="1713338"/>
                <a:gridCol w="1723922"/>
                <a:gridCol w="1869021"/>
                <a:gridCol w="245056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TianZhou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China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CNSA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6500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15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Dragon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SpaceX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3400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42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862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Cargolists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373499"/>
              </p:ext>
            </p:extLst>
          </p:nvPr>
        </p:nvGraphicFramePr>
        <p:xfrm>
          <a:off x="838200" y="1825625"/>
          <a:ext cx="961872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  <a:gridCol w="2386263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Aantal</a:t>
                      </a:r>
                      <a:r>
                        <a:rPr lang="nl-NL" baseline="0" dirty="0" smtClean="0"/>
                        <a:t> cargo’s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 Gewicht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r>
                        <a:rPr lang="nl-NL" baseline="0" dirty="0" smtClean="0"/>
                        <a:t> Volume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Gemiddelde</a:t>
                      </a:r>
                      <a:r>
                        <a:rPr lang="nl-NL" baseline="0" dirty="0" smtClean="0"/>
                        <a:t> dichtheid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 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11895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72,05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165,09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 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11907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108,11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110,137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9055572"/>
              </p:ext>
            </p:extLst>
          </p:nvPr>
        </p:nvGraphicFramePr>
        <p:xfrm>
          <a:off x="838200" y="3751623"/>
          <a:ext cx="9618725" cy="8065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7505"/>
                <a:gridCol w="1620253"/>
                <a:gridCol w="1716505"/>
                <a:gridCol w="1828800"/>
                <a:gridCol w="2355662"/>
              </a:tblGrid>
              <a:tr h="403281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Aantal</a:t>
                      </a:r>
                      <a:r>
                        <a:rPr lang="nl-NL" baseline="0" dirty="0" smtClean="0"/>
                        <a:t> cargo’s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 Gewicht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r>
                        <a:rPr lang="nl-NL" baseline="0" dirty="0" smtClean="0"/>
                        <a:t> Volume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Gemiddelde</a:t>
                      </a:r>
                      <a:r>
                        <a:rPr lang="nl-NL" baseline="0" dirty="0" smtClean="0"/>
                        <a:t> dichtheid</a:t>
                      </a:r>
                      <a:endParaRPr lang="nl-NL" dirty="0"/>
                    </a:p>
                  </a:txBody>
                  <a:tcPr/>
                </a:tc>
              </a:tr>
              <a:tr h="403281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 3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1250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217934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1099,283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198,25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838200" y="2938145"/>
            <a:ext cx="961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mtClean="0"/>
              <a:t>Cargo’s optimaal verdelen over 4 </a:t>
            </a:r>
            <a:r>
              <a:rPr lang="nl-NL" dirty="0" err="1" smtClean="0"/>
              <a:t>SpaceCrafts</a:t>
            </a:r>
            <a:r>
              <a:rPr lang="nl-NL" dirty="0" smtClean="0"/>
              <a:t> met zo weinig mogelijk </a:t>
            </a:r>
            <a:r>
              <a:rPr lang="nl-NL" dirty="0" err="1" smtClean="0"/>
              <a:t>wastedspace</a:t>
            </a:r>
            <a:r>
              <a:rPr lang="nl-NL" dirty="0" smtClean="0"/>
              <a:t>, en </a:t>
            </a:r>
            <a:r>
              <a:rPr lang="nl-NL" dirty="0" err="1" smtClean="0"/>
              <a:t>wastedweight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838199" y="4558185"/>
            <a:ext cx="961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Cargolijst met zo weinig mogelijk </a:t>
            </a:r>
            <a:r>
              <a:rPr lang="nl-NL" dirty="0" err="1" smtClean="0"/>
              <a:t>spacecrafts</a:t>
            </a:r>
            <a:r>
              <a:rPr lang="nl-NL" dirty="0" smtClean="0"/>
              <a:t> afleveren bij het ISS.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208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Algoritmes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 err="1" smtClean="0"/>
              <a:t>Greedy</a:t>
            </a:r>
            <a:endParaRPr lang="nl-NL" dirty="0" smtClean="0"/>
          </a:p>
          <a:p>
            <a:pPr marL="0" indent="0">
              <a:buNone/>
            </a:pPr>
            <a:r>
              <a:rPr lang="nl-NL" sz="2000" dirty="0" smtClean="0"/>
              <a:t>Controleert in welke </a:t>
            </a:r>
            <a:r>
              <a:rPr lang="nl-NL" sz="2000" dirty="0" err="1" smtClean="0"/>
              <a:t>SpaceCraft</a:t>
            </a:r>
            <a:r>
              <a:rPr lang="nl-NL" sz="2000" dirty="0" smtClean="0"/>
              <a:t> de geselecteerde cargo het best past op basis van de dichtheid van de geselecteerde cargo</a:t>
            </a:r>
          </a:p>
          <a:p>
            <a:pPr marL="0" indent="0">
              <a:buNone/>
            </a:pPr>
            <a:endParaRPr lang="nl-NL" sz="2000" dirty="0" smtClean="0"/>
          </a:p>
          <a:p>
            <a:r>
              <a:rPr lang="nl-NL" dirty="0" smtClean="0"/>
              <a:t>Brute Force</a:t>
            </a:r>
          </a:p>
          <a:p>
            <a:pPr marL="0" indent="0">
              <a:buNone/>
            </a:pPr>
            <a:r>
              <a:rPr lang="nl-NL" sz="2000" dirty="0" smtClean="0"/>
              <a:t>Het proberen van alle </a:t>
            </a:r>
            <a:r>
              <a:rPr lang="nl-NL" sz="2000" dirty="0" err="1" smtClean="0"/>
              <a:t>mogelijkhe</a:t>
            </a:r>
            <a:r>
              <a:rPr lang="nl-NL" sz="2000" dirty="0" smtClean="0"/>
              <a:t> combinaties waarbij het beste resultaat wordt onthouden</a:t>
            </a:r>
            <a:endParaRPr lang="nl-NL" dirty="0" smtClean="0"/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Random </a:t>
            </a:r>
            <a:r>
              <a:rPr lang="nl-NL" dirty="0" err="1" smtClean="0"/>
              <a:t>Optimized</a:t>
            </a:r>
            <a:r>
              <a:rPr lang="nl-NL" dirty="0" smtClean="0"/>
              <a:t> Brute Force</a:t>
            </a:r>
          </a:p>
          <a:p>
            <a:pPr marL="0" indent="0">
              <a:buNone/>
            </a:pPr>
            <a:r>
              <a:rPr lang="nl-NL" sz="2000" dirty="0" err="1" smtClean="0"/>
              <a:t>Cr</a:t>
            </a:r>
            <a:r>
              <a:rPr lang="nl-NL" sz="2000" dirty="0" err="1" smtClean="0"/>
              <a:t>eeer</a:t>
            </a:r>
            <a:r>
              <a:rPr lang="nl-NL" sz="2000" dirty="0" smtClean="0"/>
              <a:t> een geoptimaliseerde cargolijst op basis van de restricties</a:t>
            </a:r>
          </a:p>
          <a:p>
            <a:pPr marL="0" indent="0">
              <a:buNone/>
            </a:pPr>
            <a:r>
              <a:rPr lang="nl-NL" sz="2000" dirty="0" smtClean="0"/>
              <a:t>Probeer deze geoptimaliseerde </a:t>
            </a:r>
            <a:r>
              <a:rPr lang="nl-NL" sz="2000" dirty="0" err="1" smtClean="0"/>
              <a:t>lijste</a:t>
            </a:r>
            <a:r>
              <a:rPr lang="nl-NL" sz="2000" dirty="0" smtClean="0"/>
              <a:t> middels een Brute Force zo goed mogelijk in te laden.</a:t>
            </a:r>
            <a:endParaRPr lang="nl-NL" sz="2000" dirty="0" smtClean="0"/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65387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Resultaten Cargolijst 1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67471"/>
              </p:ext>
            </p:extLst>
          </p:nvPr>
        </p:nvGraphicFramePr>
        <p:xfrm>
          <a:off x="838200" y="1825625"/>
          <a:ext cx="72324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4284498"/>
              </p:ext>
            </p:extLst>
          </p:nvPr>
        </p:nvGraphicFramePr>
        <p:xfrm>
          <a:off x="838200" y="1825625"/>
          <a:ext cx="961872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1933"/>
                <a:gridCol w="2269067"/>
                <a:gridCol w="2167467"/>
                <a:gridCol w="1990259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Optimale oplossing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0399968"/>
              </p:ext>
            </p:extLst>
          </p:nvPr>
        </p:nvGraphicFramePr>
        <p:xfrm>
          <a:off x="838200" y="3619231"/>
          <a:ext cx="961872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7562"/>
                <a:gridCol w="1683107"/>
                <a:gridCol w="1557865"/>
                <a:gridCol w="1443233"/>
                <a:gridCol w="1716959"/>
              </a:tblGrid>
              <a:tr h="255639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3819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9.62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3840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3230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4.22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3251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Random </a:t>
                      </a:r>
                      <a:r>
                        <a:rPr lang="nl-NL" dirty="0" err="1" smtClean="0"/>
                        <a:t>Optimized</a:t>
                      </a:r>
                      <a:r>
                        <a:rPr lang="nl-NL" dirty="0" smtClean="0"/>
                        <a:t> 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3082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5.69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3094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838200" y="2698183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enkel rekening houdend met gewichtsrestrictie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838200" y="5182176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rekening houdend met gewichts- en volumerestrictie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87242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271503"/>
              </p:ext>
            </p:extLst>
          </p:nvPr>
        </p:nvGraphicFramePr>
        <p:xfrm>
          <a:off x="141288" y="130439"/>
          <a:ext cx="11807824" cy="65563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86743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Resultaten Cargolijst 2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67471"/>
              </p:ext>
            </p:extLst>
          </p:nvPr>
        </p:nvGraphicFramePr>
        <p:xfrm>
          <a:off x="838200" y="1825625"/>
          <a:ext cx="72324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4275614"/>
              </p:ext>
            </p:extLst>
          </p:nvPr>
        </p:nvGraphicFramePr>
        <p:xfrm>
          <a:off x="838200" y="1825625"/>
          <a:ext cx="961872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1933"/>
                <a:gridCol w="2269067"/>
                <a:gridCol w="2167467"/>
                <a:gridCol w="1990259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Optimale oplossing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6099969"/>
              </p:ext>
            </p:extLst>
          </p:nvPr>
        </p:nvGraphicFramePr>
        <p:xfrm>
          <a:off x="838200" y="3619231"/>
          <a:ext cx="961872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7562"/>
                <a:gridCol w="1683107"/>
                <a:gridCol w="1557865"/>
                <a:gridCol w="1443233"/>
                <a:gridCol w="1716959"/>
              </a:tblGrid>
              <a:tr h="255639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6224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0.2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6269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4389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0.08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4417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Random </a:t>
                      </a:r>
                      <a:r>
                        <a:rPr lang="nl-NL" dirty="0" err="1" smtClean="0"/>
                        <a:t>Optimized</a:t>
                      </a:r>
                      <a:r>
                        <a:rPr lang="nl-NL" dirty="0" smtClean="0"/>
                        <a:t> 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3049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0.08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3067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838200" y="2698183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enkel rekening houdend met gewichtsrestrictie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838200" y="5182176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rekening houdend met gewichts- en volumerestrictie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8378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-th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hem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2085</TotalTime>
  <Words>454</Words>
  <Application>Microsoft Macintosh PowerPoint</Application>
  <PresentationFormat>Breedbeeld</PresentationFormat>
  <Paragraphs>217</Paragraphs>
  <Slides>12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Arial</vt:lpstr>
      <vt:lpstr>Office Theme</vt:lpstr>
      <vt:lpstr>Space Freight</vt:lpstr>
      <vt:lpstr>Case introductie</vt:lpstr>
      <vt:lpstr>StateSpace</vt:lpstr>
      <vt:lpstr>Opdrachten en restricties</vt:lpstr>
      <vt:lpstr>Cargolists</vt:lpstr>
      <vt:lpstr>Algoritmes</vt:lpstr>
      <vt:lpstr>Resultaten Cargolijst 1</vt:lpstr>
      <vt:lpstr>PowerPoint-presentatie</vt:lpstr>
      <vt:lpstr>Resultaten Cargolijst 2</vt:lpstr>
      <vt:lpstr>PowerPoint-presentatie</vt:lpstr>
      <vt:lpstr>Resultaten Cargolijst 3</vt:lpstr>
      <vt:lpstr>Vragen?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Freight</dc:title>
  <dc:creator>Microsoft Office-gebruiker</dc:creator>
  <cp:lastModifiedBy>Microsoft Office-gebruiker</cp:lastModifiedBy>
  <cp:revision>22</cp:revision>
  <dcterms:created xsi:type="dcterms:W3CDTF">2017-05-31T12:16:18Z</dcterms:created>
  <dcterms:modified xsi:type="dcterms:W3CDTF">2017-06-01T23:01:31Z</dcterms:modified>
</cp:coreProperties>
</file>

<file path=docProps/thumbnail.jpeg>
</file>